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6" r:id="rId2"/>
  </p:sldMasterIdLst>
  <p:notesMasterIdLst>
    <p:notesMasterId r:id="rId30"/>
  </p:notesMasterIdLst>
  <p:sldIdLst>
    <p:sldId id="631" r:id="rId3"/>
    <p:sldId id="665" r:id="rId4"/>
    <p:sldId id="656" r:id="rId5"/>
    <p:sldId id="666" r:id="rId6"/>
    <p:sldId id="660" r:id="rId7"/>
    <p:sldId id="658" r:id="rId8"/>
    <p:sldId id="632" r:id="rId9"/>
    <p:sldId id="618" r:id="rId10"/>
    <p:sldId id="619" r:id="rId11"/>
    <p:sldId id="633" r:id="rId12"/>
    <p:sldId id="620" r:id="rId13"/>
    <p:sldId id="649" r:id="rId14"/>
    <p:sldId id="622" r:id="rId15"/>
    <p:sldId id="654" r:id="rId16"/>
    <p:sldId id="641" r:id="rId17"/>
    <p:sldId id="634" r:id="rId18"/>
    <p:sldId id="637" r:id="rId19"/>
    <p:sldId id="644" r:id="rId20"/>
    <p:sldId id="645" r:id="rId21"/>
    <p:sldId id="639" r:id="rId22"/>
    <p:sldId id="653" r:id="rId23"/>
    <p:sldId id="651" r:id="rId24"/>
    <p:sldId id="626" r:id="rId25"/>
    <p:sldId id="625" r:id="rId26"/>
    <p:sldId id="643" r:id="rId27"/>
    <p:sldId id="628" r:id="rId28"/>
    <p:sldId id="648" r:id="rId29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7" userDrawn="1">
          <p15:clr>
            <a:srgbClr val="A4A3A4"/>
          </p15:clr>
        </p15:guide>
        <p15:guide id="3" pos="5692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113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2667A4"/>
    <a:srgbClr val="FFFFFF"/>
    <a:srgbClr val="487DB1"/>
    <a:srgbClr val="9A0000"/>
    <a:srgbClr val="D9D9D9"/>
    <a:srgbClr val="0F5BAC"/>
    <a:srgbClr val="262626"/>
    <a:srgbClr val="A24E50"/>
    <a:srgbClr val="92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2" autoAdjust="0"/>
    <p:restoredTop sz="94242" autoAdjust="0"/>
  </p:normalViewPr>
  <p:slideViewPr>
    <p:cSldViewPr showGuides="1">
      <p:cViewPr varScale="1">
        <p:scale>
          <a:sx n="108" d="100"/>
          <a:sy n="108" d="100"/>
        </p:scale>
        <p:origin x="547" y="72"/>
      </p:cViewPr>
      <p:guideLst>
        <p:guide pos="5647"/>
        <p:guide pos="5692"/>
        <p:guide orient="horz" pos="3072"/>
        <p:guide pos="113"/>
        <p:guide pos="2880"/>
        <p:guide pos="6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1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4FC02-86CE-4767-8D66-223F851F1FD7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E9F0-815A-4E28-8EE5-4071F141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8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2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0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5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7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02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63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68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19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5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6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330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19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32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1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320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969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17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6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31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83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7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17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7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24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498521" y="51470"/>
            <a:ext cx="2640632" cy="675555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6484542" y="32621"/>
            <a:ext cx="2411363" cy="70492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979712" y="1796"/>
            <a:ext cx="3096344" cy="666921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777194"/>
            <a:ext cx="9144000" cy="4366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14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4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3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9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67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9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42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34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8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1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375C6-27C2-4236-8602-9B6C4437843D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D4DFD-4F0A-48EB-B820-8A8D4173F89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5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76553-6A03-4707-943E-CAEA14CD104B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0BAF4-CA50-48E9-8F47-E683EFB9378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0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FF318-4A89-482F-A41B-1A3608056ECA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253E1E-65F3-47F4-AC23-7C5D1756545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0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542958"/>
      </p:ext>
    </p:extLst>
  </p:cSld>
  <p:clrMapOvr>
    <a:masterClrMapping/>
  </p:clrMapOvr>
  <p:transition spd="slow" advClick="0" advTm="2000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0032" y="1179861"/>
            <a:ext cx="25365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7080A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15103" y="1179861"/>
            <a:ext cx="2428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7080A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US" altLang="zh-CN" smtClean="0"/>
              <a:t>Python</a:t>
            </a:r>
            <a:r>
              <a:rPr lang="zh-CN" altLang="en-US" smtClean="0"/>
              <a:t>机器学习</a:t>
            </a:r>
            <a:r>
              <a:rPr lang="en-US" altLang="zh-CN" smtClean="0"/>
              <a:t>-</a:t>
            </a:r>
            <a:r>
              <a:rPr lang="zh-CN" altLang="en-US" smtClean="0"/>
              <a:t>覃秉丰</a:t>
            </a:r>
            <a:endParaRPr lang="zh-CN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9050">
              <a:lnSpc>
                <a:spcPts val="1215"/>
              </a:lnSpc>
            </a:pPr>
            <a:fld id="{81D60167-4931-47E6-BA6A-407CBD079E47}" type="slidenum">
              <a:rPr lang="en-US" altLang="zh-CN" smtClean="0"/>
              <a:pPr marL="19050">
                <a:lnSpc>
                  <a:spcPts val="121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US" altLang="zh-CN" smtClean="0"/>
              <a:t>Python</a:t>
            </a:r>
            <a:r>
              <a:rPr lang="zh-CN" altLang="en-US" smtClean="0"/>
              <a:t>机器学习</a:t>
            </a:r>
            <a:r>
              <a:rPr lang="en-US" altLang="zh-CN" smtClean="0"/>
              <a:t>-</a:t>
            </a:r>
            <a:r>
              <a:rPr lang="zh-CN" altLang="en-US" smtClean="0"/>
              <a:t>覃秉丰</a:t>
            </a:r>
            <a:endParaRPr lang="zh-CN" altLang="en-US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9050">
              <a:lnSpc>
                <a:spcPts val="1215"/>
              </a:lnSpc>
            </a:pPr>
            <a:fld id="{81D60167-4931-47E6-BA6A-407CBD079E47}" type="slidenum">
              <a:rPr lang="en-US" altLang="zh-CN" smtClean="0"/>
              <a:pPr marL="19050">
                <a:lnSpc>
                  <a:spcPts val="121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069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1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2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6B853C-F0F7-4599-A771-72215FEECE29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05F6E7A-56AB-4455-A24E-35971C5A008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9" r:id="rId5"/>
    <p:sldLayoutId id="2147483670" r:id="rId6"/>
    <p:sldLayoutId id="2147483671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8FCD-1B89-45F1-8E9C-94D78038B738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5212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PCA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31590"/>
            <a:ext cx="5621412" cy="33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0" y="1059582"/>
            <a:ext cx="3182039" cy="3651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843558"/>
            <a:ext cx="3240360" cy="39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" y="1275606"/>
            <a:ext cx="3168352" cy="3096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843558"/>
            <a:ext cx="5508104" cy="20621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12" y="2931790"/>
            <a:ext cx="5364088" cy="21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5" y="915566"/>
            <a:ext cx="7884368" cy="365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410742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架构模型：直观理解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69124"/>
            <a:ext cx="5631128" cy="40141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427734"/>
            <a:ext cx="2160240" cy="23657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891829"/>
            <a:ext cx="2448132" cy="11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915566"/>
            <a:ext cx="734481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2828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：高斯混合模型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7" y="1073485"/>
            <a:ext cx="4713881" cy="35078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491630"/>
            <a:ext cx="3114675" cy="847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8997" y="907238"/>
            <a:ext cx="7756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Open Sans" panose="020B0606030504020204" pitchFamily="34" charset="0"/>
              </a:rPr>
              <a:t>高斯混合模型：任何</a:t>
            </a:r>
            <a:r>
              <a:rPr lang="zh-CN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一个数据的分布，都可以看作是若干高斯分布的叠加。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25403"/>
            <a:ext cx="3670299" cy="1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6"/>
            <a:ext cx="5383920" cy="37238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650" y="2067694"/>
            <a:ext cx="4032448" cy="1923678"/>
          </a:xfrm>
          <a:prstGeom prst="rect">
            <a:avLst/>
          </a:prstGeom>
        </p:spPr>
      </p:pic>
      <p:sp>
        <p:nvSpPr>
          <p:cNvPr id="15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421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数学推导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38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956544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VAE:1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1203598"/>
            <a:ext cx="4460732" cy="33123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80" y="1203598"/>
            <a:ext cx="445006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84" y="1419622"/>
            <a:ext cx="7224432" cy="25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43558"/>
            <a:ext cx="6264696" cy="41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5212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PCA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9652" y="799772"/>
            <a:ext cx="6264696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PCA 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的数学推导可以从</a:t>
            </a:r>
            <a:r>
              <a:rPr lang="zh-CN" altLang="en-US" sz="1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最大可分型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最大重构性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两方面</a:t>
            </a:r>
            <a:r>
              <a:rPr lang="zh-CN" altLang="en-US" sz="1400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前者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的优化条件为划分后方差最大，</a:t>
            </a:r>
            <a:r>
              <a:rPr lang="zh-CN" altLang="en-US" sz="1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后者</a:t>
            </a:r>
            <a:r>
              <a:rPr lang="zh-CN" altLang="en-US" sz="14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的优化条件为点到划分平面距离最小。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755576" y="3921287"/>
            <a:ext cx="2350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目标：字段内方差</a:t>
            </a:r>
            <a:r>
              <a:rPr lang="zh-CN" altLang="en-US" sz="1600" dirty="0" smtClean="0">
                <a:latin typeface="+mn-ea"/>
                <a:ea typeface="+mn-ea"/>
              </a:rPr>
              <a:t>最大</a:t>
            </a:r>
            <a:endParaRPr lang="en-US" altLang="zh-CN" sz="1600" dirty="0" smtClean="0"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字段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间协方差为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82" y="2067694"/>
            <a:ext cx="1944216" cy="15163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563638"/>
            <a:ext cx="1968437" cy="33671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2934" t="5111" r="3674" b="5458"/>
          <a:stretch/>
        </p:blipFill>
        <p:spPr>
          <a:xfrm>
            <a:off x="6595873" y="2173302"/>
            <a:ext cx="2216949" cy="14107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088" y="4090564"/>
            <a:ext cx="1734518" cy="2494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3" y="2067694"/>
            <a:ext cx="1944216" cy="15163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252" y="1563638"/>
            <a:ext cx="1968437" cy="336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268"/>
          <a:stretch/>
        </p:blipFill>
        <p:spPr>
          <a:xfrm>
            <a:off x="3785727" y="862439"/>
            <a:ext cx="4308849" cy="119401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08753" y="808772"/>
            <a:ext cx="3718794" cy="4040905"/>
            <a:chOff x="456654" y="782013"/>
            <a:chExt cx="4798914" cy="490518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654" y="782013"/>
              <a:ext cx="3698110" cy="285978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44" y="3641795"/>
              <a:ext cx="4788024" cy="2045404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2484446"/>
            <a:ext cx="3888432" cy="592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850" y="3392927"/>
            <a:ext cx="5904656" cy="3485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1326" y="4125459"/>
            <a:ext cx="3888432" cy="4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113608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43558"/>
            <a:ext cx="7200800" cy="33396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10" y="4047402"/>
            <a:ext cx="217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782226"/>
            <a:ext cx="6671220" cy="23732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2" y="3227755"/>
            <a:ext cx="4974506" cy="1649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088" y="3939902"/>
            <a:ext cx="3605857" cy="3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52" y="915566"/>
            <a:ext cx="7236296" cy="3801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5" y="4011910"/>
            <a:ext cx="936104" cy="6052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347614"/>
            <a:ext cx="1152128" cy="7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8208912" cy="3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421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工程代码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Picture 2" descr="8da0009b298c462b9dba190f21f594f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15566"/>
            <a:ext cx="4379460" cy="377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creen Shot 2018-07-23 at 11.16.40 P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71322"/>
            <a:ext cx="4272409" cy="34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66"/>
            <a:ext cx="9144000" cy="40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0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176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VAE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3" y="915566"/>
            <a:ext cx="5464894" cy="36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5212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PCA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58" y="1491630"/>
            <a:ext cx="4390476" cy="1161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45" y="2721849"/>
            <a:ext cx="4161905" cy="12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8" y="1690296"/>
            <a:ext cx="2291017" cy="1777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0" y="996990"/>
            <a:ext cx="8424936" cy="3950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1896685"/>
            <a:ext cx="2232248" cy="955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864" y="3108147"/>
            <a:ext cx="792088" cy="24912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1177" y="4083918"/>
            <a:ext cx="8581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  <a:ea typeface="+mn-ea"/>
              </a:rPr>
              <a:t>P</a:t>
            </a:r>
            <a:r>
              <a:rPr lang="zh-CN" altLang="en-US" sz="1200" dirty="0">
                <a:latin typeface="+mn-ea"/>
                <a:ea typeface="+mn-ea"/>
              </a:rPr>
              <a:t>是协方差矩阵的特征向量单位化后按行排列出的矩阵，其中每一行都是</a:t>
            </a:r>
            <a:r>
              <a:rPr lang="en-US" altLang="zh-CN" sz="1200" dirty="0">
                <a:latin typeface="+mn-ea"/>
                <a:ea typeface="+mn-ea"/>
              </a:rPr>
              <a:t>C</a:t>
            </a:r>
            <a:r>
              <a:rPr lang="zh-CN" altLang="en-US" sz="1200" dirty="0">
                <a:latin typeface="+mn-ea"/>
                <a:ea typeface="+mn-ea"/>
              </a:rPr>
              <a:t>的一个特征向量。如果设</a:t>
            </a:r>
            <a:r>
              <a:rPr lang="en-US" altLang="zh-CN" sz="1200" dirty="0">
                <a:latin typeface="+mn-ea"/>
                <a:ea typeface="+mn-ea"/>
              </a:rPr>
              <a:t>P</a:t>
            </a:r>
            <a:r>
              <a:rPr lang="zh-CN" altLang="en-US" sz="1200" dirty="0">
                <a:latin typeface="+mn-ea"/>
                <a:ea typeface="+mn-ea"/>
              </a:rPr>
              <a:t>按照</a:t>
            </a:r>
            <a:r>
              <a:rPr lang="en-US" altLang="zh-CN" sz="1200" dirty="0" smtClean="0">
                <a:latin typeface="+mn-ea"/>
                <a:ea typeface="+mn-ea"/>
              </a:rPr>
              <a:t>Λ</a:t>
            </a:r>
            <a:r>
              <a:rPr lang="zh-CN" altLang="en-US" sz="1200" dirty="0" smtClean="0">
                <a:latin typeface="+mn-ea"/>
                <a:ea typeface="+mn-ea"/>
              </a:rPr>
              <a:t>中</a:t>
            </a:r>
            <a:r>
              <a:rPr lang="zh-CN" altLang="en-US" sz="1200" dirty="0">
                <a:latin typeface="+mn-ea"/>
                <a:ea typeface="+mn-ea"/>
              </a:rPr>
              <a:t>特征值的从大到小，将特征向量从上到下排列，则用</a:t>
            </a:r>
            <a:r>
              <a:rPr lang="en-US" altLang="zh-CN" sz="1200" dirty="0">
                <a:latin typeface="+mn-ea"/>
                <a:ea typeface="+mn-ea"/>
              </a:rPr>
              <a:t>P</a:t>
            </a:r>
            <a:r>
              <a:rPr lang="zh-CN" altLang="en-US" sz="1200" dirty="0">
                <a:latin typeface="+mn-ea"/>
                <a:ea typeface="+mn-ea"/>
              </a:rPr>
              <a:t>的前</a:t>
            </a:r>
            <a:r>
              <a:rPr lang="en-US" altLang="zh-CN" sz="1200" dirty="0">
                <a:latin typeface="+mn-ea"/>
                <a:ea typeface="+mn-ea"/>
              </a:rPr>
              <a:t>K</a:t>
            </a:r>
            <a:r>
              <a:rPr lang="zh-CN" altLang="en-US" sz="1200" dirty="0">
                <a:latin typeface="+mn-ea"/>
                <a:ea typeface="+mn-ea"/>
              </a:rPr>
              <a:t>行组成的矩阵乘以原始数据矩阵</a:t>
            </a:r>
            <a:r>
              <a:rPr lang="en-US" altLang="zh-CN" sz="1200" dirty="0">
                <a:latin typeface="+mn-ea"/>
                <a:ea typeface="+mn-ea"/>
              </a:rPr>
              <a:t>X</a:t>
            </a:r>
            <a:r>
              <a:rPr lang="zh-CN" altLang="en-US" sz="1200" dirty="0">
                <a:latin typeface="+mn-ea"/>
                <a:ea typeface="+mn-ea"/>
              </a:rPr>
              <a:t>，就得到了我们需要的降维后的数据矩阵</a:t>
            </a:r>
            <a:r>
              <a:rPr lang="en-US" altLang="zh-CN" sz="1200" dirty="0">
                <a:latin typeface="+mn-ea"/>
                <a:ea typeface="+mn-ea"/>
              </a:rPr>
              <a:t>Y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76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5212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PCA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5" y="1351515"/>
            <a:ext cx="4920175" cy="25922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8396" y="843558"/>
            <a:ext cx="447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目标：字段内方差最大，字段间协方差为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8502"/>
          <a:stretch/>
        </p:blipFill>
        <p:spPr>
          <a:xfrm>
            <a:off x="5163885" y="823042"/>
            <a:ext cx="3750927" cy="39604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34975"/>
            <a:ext cx="4248472" cy="51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37702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SVD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>
          <a:xfrm>
            <a:off x="2459765" y="771550"/>
            <a:ext cx="4224470" cy="2140318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" y="2931790"/>
            <a:ext cx="3493212" cy="1964932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94" y="2931790"/>
            <a:ext cx="3493212" cy="19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37702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SVD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915566"/>
            <a:ext cx="4719629" cy="37958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625377"/>
            <a:ext cx="472552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18453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err="1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Autoencoder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0072" y="1851670"/>
            <a:ext cx="3240360" cy="2050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1454856"/>
            <a:ext cx="4485028" cy="22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56794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Deep </a:t>
            </a:r>
            <a:r>
              <a:rPr lang="en-US" altLang="zh-CN" sz="2099" b="1" dirty="0" err="1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Autoencoder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1" y="914317"/>
            <a:ext cx="8254959" cy="39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329373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99" b="1" dirty="0" err="1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PCA&amp;</a:t>
            </a:r>
            <a:r>
              <a:rPr lang="en-US" altLang="zh-CN" sz="2099" b="1" dirty="0" err="1">
                <a:solidFill>
                  <a:prstClr val="white"/>
                </a:solidFill>
                <a:cs typeface="+mn-ea"/>
                <a:sym typeface="+mn-lt"/>
              </a:rPr>
              <a:t>Deep</a:t>
            </a:r>
            <a:r>
              <a:rPr lang="en-US" altLang="zh-CN" sz="2099" b="1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  <a:r>
              <a:rPr lang="en-US" altLang="zh-CN" sz="2099" b="1" dirty="0" err="1" smtClean="0">
                <a:solidFill>
                  <a:prstClr val="white"/>
                </a:solidFill>
                <a:cs typeface="+mn-ea"/>
                <a:sym typeface="+mn-lt"/>
              </a:rPr>
              <a:t>Autoencoder</a:t>
            </a:r>
            <a:endParaRPr lang="en-US" altLang="zh-CN" sz="2099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450474"/>
            <a:ext cx="5017790" cy="27388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055" y="1390021"/>
            <a:ext cx="3552009" cy="2859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419622"/>
            <a:ext cx="5017790" cy="27388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055" y="1359169"/>
            <a:ext cx="3552009" cy="28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ioqhbxq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24E50"/>
        </a:solidFill>
        <a:ln>
          <a:noFill/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ioqhbxq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</Words>
  <Application>Microsoft Office PowerPoint</Application>
  <PresentationFormat>全屏显示(16:9)</PresentationFormat>
  <Paragraphs>59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Microsoft YaHei UI</vt:lpstr>
      <vt:lpstr>宋体</vt:lpstr>
      <vt:lpstr>Microsoft YaHei</vt:lpstr>
      <vt:lpstr>Microsoft YaHei</vt:lpstr>
      <vt:lpstr>Arial</vt:lpstr>
      <vt:lpstr>Calibri</vt:lpstr>
      <vt:lpstr>Open Sans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2020-05-25T07:01:56Z</dcterms:created>
  <dcterms:modified xsi:type="dcterms:W3CDTF">2020-05-27T08:39:03Z</dcterms:modified>
</cp:coreProperties>
</file>